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62" r:id="rId2"/>
  </p:sldMasterIdLst>
  <p:notesMasterIdLst>
    <p:notesMasterId r:id="rId21"/>
  </p:notesMasterIdLst>
  <p:handoutMasterIdLst>
    <p:handoutMasterId r:id="rId22"/>
  </p:handoutMasterIdLst>
  <p:sldIdLst>
    <p:sldId id="393" r:id="rId3"/>
    <p:sldId id="328" r:id="rId4"/>
    <p:sldId id="334" r:id="rId5"/>
    <p:sldId id="324" r:id="rId6"/>
    <p:sldId id="394" r:id="rId7"/>
    <p:sldId id="343" r:id="rId8"/>
    <p:sldId id="400" r:id="rId9"/>
    <p:sldId id="402" r:id="rId10"/>
    <p:sldId id="425" r:id="rId11"/>
    <p:sldId id="401" r:id="rId12"/>
    <p:sldId id="426" r:id="rId13"/>
    <p:sldId id="431" r:id="rId14"/>
    <p:sldId id="432" r:id="rId15"/>
    <p:sldId id="390" r:id="rId16"/>
    <p:sldId id="430" r:id="rId17"/>
    <p:sldId id="429" r:id="rId18"/>
    <p:sldId id="428" r:id="rId19"/>
    <p:sldId id="433" r:id="rId20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00"/>
    <a:srgbClr val="828282"/>
    <a:srgbClr val="7B7B7B"/>
    <a:srgbClr val="33CC33"/>
    <a:srgbClr val="FF33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98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cs typeface="+mn-cs"/>
              </a:defRPr>
            </a:lvl1pPr>
          </a:lstStyle>
          <a:p>
            <a:pPr>
              <a:defRPr/>
            </a:pPr>
            <a:fld id="{791113CC-C016-4AF5-B61F-6D1C96FC7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296C05-9F69-48E3-B39E-E4DC8DF0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8C95-6D3A-4E06-819C-A8EBA2FF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20AC34-0F3C-4BD6-944E-8789D685E4A8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1C4582-CE69-4440-9E11-9F843D27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9D207-3D3A-43E6-B236-11FF05E205DD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D8D1B-1B43-4E7D-9AA2-FED23EA59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96A8D-B458-4580-8395-11071DEC4F7E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2E5B8-0788-4656-A004-5184DCDAE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8D4B7C-B673-4117-874D-68316CF9DCF2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144D67-653D-4C99-8DFD-63DFF3E5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80106-DB32-4718-A6A3-98E9268A7561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7CD26-64C2-4D2E-8283-18951E210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A42523-FBCB-4FA2-8032-7C10ADE8A03E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9C9F9-CF63-4623-AD5B-2C52B3CB0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508FD7-2661-46B7-B61D-F644C3BA3A76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62D9A-460E-4DD5-8F3C-F61F09DF2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67AC4-69D6-42B7-A714-14C6E731F8E9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6420E-3C2E-461A-B359-8F233F51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8F60C1-6CB2-4A0B-BB2E-02B9E79B902A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89677-0903-4412-BA5A-6BDA90EB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C708E-4670-4CD5-B4C7-E304EA0AF73C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4DB74-8307-43D1-8AE5-0A0833F33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0C9462-C82D-4B61-98F5-3938E9ED634F}" type="datetimeFigureOut">
              <a:rPr lang="en-US"/>
              <a:pPr>
                <a:defRPr/>
              </a:pPr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988C8-30F3-4397-B258-363B0F9A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 i="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i="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 i="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888FE1B-E1F6-4098-8222-0C6EBBC1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344CCFD8-1996-4A24-881A-4633848CA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5400000">
            <a:off x="4038600" y="-4038600"/>
            <a:ext cx="1066800" cy="9144000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71600" y="228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DELHI METRO TRAINS {A BOON FOR ALL}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33400" y="4732338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Advertise inside the Swank Passenger Cabins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through Inside Panels  &amp; Handle Bars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1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610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arallelogram 12"/>
          <p:cNvSpPr/>
          <p:nvPr/>
        </p:nvSpPr>
        <p:spPr>
          <a:xfrm>
            <a:off x="4724400" y="2971800"/>
            <a:ext cx="4267200" cy="7620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8"/>
          <p:cNvSpPr txBox="1">
            <a:spLocks noChangeArrowheads="1"/>
          </p:cNvSpPr>
          <p:nvPr/>
        </p:nvSpPr>
        <p:spPr bwMode="auto">
          <a:xfrm>
            <a:off x="4953000" y="3135313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Delhi’s Pride A Metro 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100" b="1" i="0">
                <a:solidFill>
                  <a:srgbClr val="C00000"/>
                </a:solidFill>
                <a:latin typeface="Arial" pitchFamily="34" charset="0"/>
              </a:rPr>
              <a:t>PANELS OPPORTUNITY IN BOMBARDIER TRAINS ON </a:t>
            </a:r>
          </a:p>
          <a:p>
            <a:pPr algn="ctr" eaLnBrk="0" hangingPunct="0"/>
            <a:r>
              <a:rPr lang="en-US" sz="1500" b="1" i="0">
                <a:solidFill>
                  <a:srgbClr val="C00000"/>
                </a:solidFill>
                <a:latin typeface="Arial" pitchFamily="34" charset="0"/>
              </a:rPr>
              <a:t>LINE – 3 &amp; 4 ( Dwarka To Noida City Centre/ Vaishali)</a:t>
            </a:r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4724400" y="6858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i="0">
                <a:latin typeface="Arial" pitchFamily="34" charset="0"/>
              </a:rPr>
              <a:t>AD Panels on inside walls of Metro boggies</a:t>
            </a: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4800600" y="990600"/>
            <a:ext cx="4114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i="0" u="sng">
                <a:solidFill>
                  <a:srgbClr val="FF3300"/>
                </a:solidFill>
                <a:latin typeface="Arial" pitchFamily="34" charset="0"/>
              </a:rPr>
              <a:t>NO. OF UPPER PANEL in a Train</a:t>
            </a:r>
            <a:r>
              <a:rPr lang="en-US" sz="1400" b="1" i="0">
                <a:latin typeface="Arial" pitchFamily="34" charset="0"/>
              </a:rPr>
              <a:t> </a:t>
            </a:r>
          </a:p>
          <a:p>
            <a:pPr algn="r"/>
            <a:r>
              <a:rPr lang="en-US" sz="1400" i="0">
                <a:latin typeface="Arial" pitchFamily="34" charset="0"/>
              </a:rPr>
              <a:t>98 panels in each train with 6 boggies</a:t>
            </a:r>
          </a:p>
          <a:p>
            <a:pPr algn="r"/>
            <a:r>
              <a:rPr lang="en-US" sz="1400" i="0" u="sng">
                <a:latin typeface="Arial" pitchFamily="34" charset="0"/>
              </a:rPr>
              <a:t>SIZE</a:t>
            </a:r>
            <a:r>
              <a:rPr lang="en-US" sz="1400" i="0">
                <a:latin typeface="Arial" pitchFamily="34" charset="0"/>
              </a:rPr>
              <a:t>: 767mm(width) x 109mm(height </a:t>
            </a:r>
          </a:p>
          <a:p>
            <a:pPr algn="r"/>
            <a:endParaRPr lang="en-US" sz="1400" b="1" i="0" u="sng">
              <a:solidFill>
                <a:srgbClr val="FF3300"/>
              </a:solidFill>
              <a:latin typeface="Arial" pitchFamily="34" charset="0"/>
            </a:endParaRPr>
          </a:p>
          <a:p>
            <a:pPr algn="r"/>
            <a:r>
              <a:rPr lang="en-US" sz="1400" b="1" i="0" u="sng">
                <a:solidFill>
                  <a:srgbClr val="FF3300"/>
                </a:solidFill>
                <a:latin typeface="Arial" pitchFamily="34" charset="0"/>
              </a:rPr>
              <a:t>NO. OF LOWER PANEL in each Train</a:t>
            </a:r>
          </a:p>
          <a:p>
            <a:pPr algn="r"/>
            <a:r>
              <a:rPr lang="en-US" sz="1400" i="0">
                <a:solidFill>
                  <a:srgbClr val="CCFF33"/>
                </a:solidFill>
                <a:latin typeface="Arial" pitchFamily="34" charset="0"/>
              </a:rPr>
              <a:t> </a:t>
            </a:r>
            <a:r>
              <a:rPr lang="en-US" sz="1400" i="0">
                <a:latin typeface="Arial" pitchFamily="34" charset="0"/>
              </a:rPr>
              <a:t>74 panels in each train with 6 boggies</a:t>
            </a:r>
          </a:p>
          <a:p>
            <a:pPr algn="r"/>
            <a:r>
              <a:rPr lang="en-US" sz="1400" i="0" u="sng">
                <a:latin typeface="Arial" pitchFamily="34" charset="0"/>
              </a:rPr>
              <a:t>SIZE</a:t>
            </a:r>
            <a:r>
              <a:rPr lang="en-US" sz="1400" i="0">
                <a:latin typeface="Arial" pitchFamily="34" charset="0"/>
              </a:rPr>
              <a:t>: 417 mm (width) x 592 mm (height)</a:t>
            </a:r>
          </a:p>
          <a:p>
            <a:pPr algn="r"/>
            <a:r>
              <a:rPr lang="en-US" sz="1400" i="0">
                <a:latin typeface="Arial" pitchFamily="34" charset="0"/>
              </a:rPr>
              <a:t>(Not back-lit but sufficiently bright interiors)</a:t>
            </a:r>
          </a:p>
        </p:txBody>
      </p:sp>
      <p:sp>
        <p:nvSpPr>
          <p:cNvPr id="28678" name="Rectangle 266"/>
          <p:cNvSpPr>
            <a:spLocks noChangeArrowheads="1"/>
          </p:cNvSpPr>
          <p:nvPr/>
        </p:nvSpPr>
        <p:spPr bwMode="auto">
          <a:xfrm>
            <a:off x="3810000" y="2743200"/>
            <a:ext cx="5029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i="0" u="sng">
                <a:solidFill>
                  <a:srgbClr val="FF0000"/>
                </a:solidFill>
                <a:latin typeface="Arial" pitchFamily="34" charset="0"/>
              </a:rPr>
              <a:t>Division of Panels in SETS* </a:t>
            </a:r>
            <a:r>
              <a:rPr lang="en-US" sz="1400" b="1" i="0">
                <a:solidFill>
                  <a:srgbClr val="FF0000"/>
                </a:solidFill>
                <a:latin typeface="Arial" pitchFamily="34" charset="0"/>
              </a:rPr>
              <a:t>:</a:t>
            </a:r>
          </a:p>
          <a:p>
            <a:pPr algn="r"/>
            <a:r>
              <a:rPr lang="en-US" sz="1400" i="0">
                <a:latin typeface="Arial" pitchFamily="34" charset="0"/>
              </a:rPr>
              <a:t>36 Sets* + 2 Single Lower + 8 Single Upper Panels </a:t>
            </a:r>
          </a:p>
          <a:p>
            <a:pPr algn="r"/>
            <a:r>
              <a:rPr lang="en-US" sz="1400" i="0">
                <a:latin typeface="Arial" pitchFamily="34" charset="0"/>
              </a:rPr>
              <a:t>in each train with 6 boggies</a:t>
            </a:r>
          </a:p>
          <a:p>
            <a:pPr algn="r"/>
            <a:r>
              <a:rPr lang="en-US" sz="1400" i="0">
                <a:latin typeface="Arial" pitchFamily="34" charset="0"/>
              </a:rPr>
              <a:t>* (1 Set contains:- 2 Lower Panels + 2 or 3 Upper Panels)</a:t>
            </a:r>
          </a:p>
        </p:txBody>
      </p:sp>
      <p:graphicFrame>
        <p:nvGraphicFramePr>
          <p:cNvPr id="3282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18268"/>
              </p:ext>
            </p:extLst>
          </p:nvPr>
        </p:nvGraphicFramePr>
        <p:xfrm>
          <a:off x="762000" y="3810000"/>
          <a:ext cx="7696200" cy="2346960"/>
        </p:xfrm>
        <a:graphic>
          <a:graphicData uri="http://schemas.openxmlformats.org/drawingml/2006/table">
            <a:tbl>
              <a:tblPr/>
              <a:tblGrid>
                <a:gridCol w="1325563"/>
                <a:gridCol w="655637"/>
                <a:gridCol w="762000"/>
                <a:gridCol w="762000"/>
                <a:gridCol w="762000"/>
                <a:gridCol w="762000"/>
                <a:gridCol w="762000"/>
                <a:gridCol w="914400"/>
                <a:gridCol w="990600"/>
              </a:tblGrid>
              <a:tr h="200025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SETS* OF PANELS DETAIL INSIDE BOMBARDIER DELHI METRO TRAINS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(W x H)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Trains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Boggies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Set* Per Boggie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Set* of Panels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&amp; Last Each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Middle Each 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767mm x 109mm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Panel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Sets* + 1 Single Lower Panel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Sets* + 2 Single Upper Panel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1221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417mm x 592mm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Panel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9"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*One Set Contains : 2 Lower Panels + 2/3 Upper Panels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8" name="TextBox 4"/>
          <p:cNvSpPr txBox="1">
            <a:spLocks noChangeArrowheads="1"/>
          </p:cNvSpPr>
          <p:nvPr/>
        </p:nvSpPr>
        <p:spPr bwMode="auto">
          <a:xfrm>
            <a:off x="7848600" y="6564313"/>
            <a:ext cx="129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100" b="1" i="0">
                <a:solidFill>
                  <a:srgbClr val="FF0000"/>
                </a:solidFill>
                <a:latin typeface="Arial" pitchFamily="34" charset="0"/>
                <a:hlinkClick r:id="rId2" action="ppaction://hlinksldjump"/>
              </a:rPr>
              <a:t>Back to Index</a:t>
            </a:r>
            <a:endParaRPr lang="en-US" sz="1100" b="1" i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8719" name="Picture 5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3733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100" b="1" i="0">
                <a:solidFill>
                  <a:srgbClr val="C00000"/>
                </a:solidFill>
                <a:latin typeface="Arial" pitchFamily="34" charset="0"/>
              </a:rPr>
              <a:t>HANDLE BAR OPPORTUNITY IN BOMBARDIER TRAINS ON </a:t>
            </a:r>
          </a:p>
          <a:p>
            <a:pPr algn="ctr" eaLnBrk="0" hangingPunct="0"/>
            <a:r>
              <a:rPr lang="en-US" sz="1500" b="1" i="0">
                <a:solidFill>
                  <a:srgbClr val="C00000"/>
                </a:solidFill>
                <a:latin typeface="Arial" pitchFamily="34" charset="0"/>
              </a:rPr>
              <a:t>LINE – 3 &amp; 4 ( Dwarka To Noida City Centre/ Vaishali)</a:t>
            </a: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1090613" y="914400"/>
            <a:ext cx="780573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0" u="sng"/>
              <a:t>Triangle Shaped Box fixed with the Handle Bar inside Metro Trains</a:t>
            </a:r>
          </a:p>
          <a:p>
            <a:pPr algn="r"/>
            <a:r>
              <a:rPr lang="en-US" sz="1600" b="1" i="0" u="sng">
                <a:solidFill>
                  <a:srgbClr val="062329"/>
                </a:solidFill>
                <a:latin typeface="Arial" pitchFamily="34" charset="0"/>
              </a:rPr>
              <a:t>SIZE</a:t>
            </a:r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: 111mm(width) x 56mm(height) x 3 Sides</a:t>
            </a:r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3276600" y="1447800"/>
            <a:ext cx="5638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500" b="1" i="0" u="sng">
              <a:solidFill>
                <a:srgbClr val="FF3300"/>
              </a:solidFill>
              <a:latin typeface="Arial" pitchFamily="34" charset="0"/>
            </a:endParaRPr>
          </a:p>
          <a:p>
            <a:pPr algn="r"/>
            <a:r>
              <a:rPr lang="en-US" sz="1600" b="1" i="0" u="sng">
                <a:solidFill>
                  <a:schemeClr val="accent2"/>
                </a:solidFill>
                <a:latin typeface="Arial" pitchFamily="34" charset="0"/>
              </a:rPr>
              <a:t>Detail of HANDLE BAR in 6 Boggies Train</a:t>
            </a:r>
            <a:r>
              <a:rPr lang="en-US" sz="1600" b="1" i="0">
                <a:solidFill>
                  <a:schemeClr val="accent2"/>
                </a:solidFill>
                <a:latin typeface="Arial" pitchFamily="34" charset="0"/>
              </a:rPr>
              <a:t>:</a:t>
            </a:r>
          </a:p>
          <a:p>
            <a:pPr algn="r"/>
            <a:r>
              <a:rPr lang="en-US" sz="1500" b="1" i="0">
                <a:solidFill>
                  <a:schemeClr val="accent2"/>
                </a:solidFill>
                <a:latin typeface="Arial" pitchFamily="34" charset="0"/>
              </a:rPr>
              <a:t> </a:t>
            </a:r>
          </a:p>
          <a:p>
            <a:pPr algn="r"/>
            <a:r>
              <a:rPr lang="en-US" sz="1500" b="1" i="0">
                <a:solidFill>
                  <a:srgbClr val="062329"/>
                </a:solidFill>
                <a:latin typeface="Arial" pitchFamily="34" charset="0"/>
              </a:rPr>
              <a:t>Total Handle Bar to be used for branding:</a:t>
            </a:r>
          </a:p>
          <a:p>
            <a:pPr algn="r"/>
            <a:r>
              <a:rPr lang="en-US" sz="1500" b="1" i="0">
                <a:solidFill>
                  <a:srgbClr val="062329"/>
                </a:solidFill>
                <a:latin typeface="Arial" pitchFamily="34" charset="0"/>
              </a:rPr>
              <a:t>  212 Handle Bars (Every Alternative Handle Bars)</a:t>
            </a:r>
          </a:p>
          <a:p>
            <a:pPr algn="r"/>
            <a:endParaRPr lang="en-US" sz="1500" b="1" i="0">
              <a:solidFill>
                <a:srgbClr val="062329"/>
              </a:solidFill>
              <a:latin typeface="Arial" pitchFamily="34" charset="0"/>
            </a:endParaRPr>
          </a:p>
          <a:p>
            <a:pPr algn="r"/>
            <a:r>
              <a:rPr lang="en-US" sz="1500" b="1" i="0">
                <a:solidFill>
                  <a:srgbClr val="062329"/>
                </a:solidFill>
                <a:latin typeface="Arial" pitchFamily="34" charset="0"/>
              </a:rPr>
              <a:t>2 Boggies with 34 Handle Bars each (First &amp; Last boggie)</a:t>
            </a:r>
          </a:p>
          <a:p>
            <a:pPr algn="r"/>
            <a:r>
              <a:rPr lang="en-US" sz="1500" b="1" i="0">
                <a:solidFill>
                  <a:srgbClr val="062329"/>
                </a:solidFill>
                <a:latin typeface="Arial" pitchFamily="34" charset="0"/>
              </a:rPr>
              <a:t>4 Boggies with 36 Handle Bars each (Middle boggies)</a:t>
            </a:r>
          </a:p>
        </p:txBody>
      </p:sp>
      <p:graphicFrame>
        <p:nvGraphicFramePr>
          <p:cNvPr id="81288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94485"/>
              </p:ext>
            </p:extLst>
          </p:nvPr>
        </p:nvGraphicFramePr>
        <p:xfrm>
          <a:off x="457200" y="4343400"/>
          <a:ext cx="8458200" cy="1190625"/>
        </p:xfrm>
        <a:graphic>
          <a:graphicData uri="http://schemas.openxmlformats.org/drawingml/2006/table">
            <a:tbl>
              <a:tblPr/>
              <a:tblGrid>
                <a:gridCol w="2286000"/>
                <a:gridCol w="1143000"/>
                <a:gridCol w="1295400"/>
                <a:gridCol w="990600"/>
                <a:gridCol w="1524000"/>
                <a:gridCol w="1219200"/>
              </a:tblGrid>
              <a:tr h="20002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 BARS DETAIL INSIDE BOMBARDIER DELHI METRO TRAINS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Trains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Boggies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Handle Bar             Per Boggie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34/36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7" name="Picture 3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2241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668" name="Group 19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27534"/>
              </p:ext>
            </p:extLst>
          </p:nvPr>
        </p:nvGraphicFramePr>
        <p:xfrm>
          <a:off x="304800" y="228600"/>
          <a:ext cx="8382001" cy="5640920"/>
        </p:xfrm>
        <a:graphic>
          <a:graphicData uri="http://schemas.openxmlformats.org/drawingml/2006/table">
            <a:tbl>
              <a:tblPr/>
              <a:tblGrid>
                <a:gridCol w="543278"/>
                <a:gridCol w="776111"/>
                <a:gridCol w="620889"/>
                <a:gridCol w="620889"/>
                <a:gridCol w="698500"/>
                <a:gridCol w="698500"/>
                <a:gridCol w="661312"/>
                <a:gridCol w="1249862"/>
                <a:gridCol w="704968"/>
                <a:gridCol w="902229"/>
                <a:gridCol w="905463"/>
              </a:tblGrid>
              <a:tr h="353641">
                <a:tc gridSpan="1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 &amp; HANDLE BAR DETAIL INSIDE DELHI METRO TRAINS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8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Metro Line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Metro Route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Train Type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Train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Boggies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 of Media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 in a Train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Dilshad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Garden -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Rithala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Rotem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Train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73"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&amp; 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Dwarka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Noida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City Centre/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Vaishali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Rotem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Trains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 Bars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 Bars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Bombardier Trains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Panels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417mm x 592mm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Set*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Panels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767mm x 109mm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 Bars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38200" y="228600"/>
            <a:ext cx="7086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i="0" u="sng">
                <a:solidFill>
                  <a:srgbClr val="FF3300"/>
                </a:solidFill>
              </a:rPr>
              <a:t>PANELS LAYOUT INSIDE BOMBARIDER TRAIN’S BOGGIES</a:t>
            </a:r>
          </a:p>
          <a:p>
            <a:pPr algn="ctr">
              <a:spcBef>
                <a:spcPct val="50000"/>
              </a:spcBef>
            </a:pPr>
            <a:endParaRPr lang="en-US" sz="1500" b="1" i="0" u="sng">
              <a:solidFill>
                <a:srgbClr val="FF3300"/>
              </a:solidFill>
            </a:endParaRPr>
          </a:p>
        </p:txBody>
      </p:sp>
      <p:pic>
        <p:nvPicPr>
          <p:cNvPr id="31748" name="Picture 4" descr="metro display 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931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2740025" y="3581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 u="sng">
                <a:solidFill>
                  <a:srgbClr val="FF3300"/>
                </a:solidFill>
              </a:rPr>
              <a:t>(Layout of Middle Boggies)</a:t>
            </a: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486025" y="762000"/>
            <a:ext cx="310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 u="sng">
                <a:solidFill>
                  <a:srgbClr val="FF3300"/>
                </a:solidFill>
              </a:rPr>
              <a:t>(Layouts of First &amp; Last Boggies)</a:t>
            </a:r>
          </a:p>
        </p:txBody>
      </p:sp>
      <p:pic>
        <p:nvPicPr>
          <p:cNvPr id="31751" name="Picture 7" descr="Middle Bogg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8610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inani C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368300"/>
            <a:ext cx="81597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848600" y="6564313"/>
            <a:ext cx="129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100" b="1" i="0">
                <a:solidFill>
                  <a:srgbClr val="FF0000"/>
                </a:solidFill>
                <a:latin typeface="Arial" pitchFamily="34" charset="0"/>
                <a:hlinkClick r:id="rId3" action="ppaction://hlinksldjump"/>
              </a:rPr>
              <a:t>Back to Index</a:t>
            </a:r>
            <a:endParaRPr lang="en-US" sz="1100" b="1" i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fiture Genera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368300"/>
            <a:ext cx="81597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848600" y="6564313"/>
            <a:ext cx="129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100" b="1" i="0">
                <a:solidFill>
                  <a:srgbClr val="FF0000"/>
                </a:solidFill>
                <a:latin typeface="Arial" pitchFamily="34" charset="0"/>
                <a:hlinkClick r:id="rId3" action="ppaction://hlinksldjump"/>
              </a:rPr>
              <a:t>Back to Index</a:t>
            </a:r>
            <a:endParaRPr lang="en-US" sz="1100" b="1" i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Ac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368300"/>
            <a:ext cx="81597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7848600" y="6564313"/>
            <a:ext cx="129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100" b="1" i="0">
                <a:solidFill>
                  <a:srgbClr val="FF0000"/>
                </a:solidFill>
                <a:latin typeface="Arial" pitchFamily="34" charset="0"/>
                <a:hlinkClick r:id="rId3" action="ppaction://hlinksldjump"/>
              </a:rPr>
              <a:t>Back to Index</a:t>
            </a:r>
            <a:endParaRPr lang="en-US" sz="1100" b="1" i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irtel 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368300"/>
            <a:ext cx="81597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90600" y="3962400"/>
            <a:ext cx="6629400" cy="24384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DETAILS:</a:t>
            </a:r>
          </a:p>
          <a:p>
            <a:pPr eaLnBrk="1" fontAlgn="auto" hangingPunct="1">
              <a:defRPr/>
            </a:pPr>
            <a:r>
              <a:rPr lang="en-GB" sz="16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Bhagwati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Advertisers</a:t>
            </a:r>
          </a:p>
          <a:p>
            <a:pPr eaLnBrk="1" fontAlgn="auto" hangingPunct="1">
              <a:defRPr/>
            </a:pP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238, </a:t>
            </a:r>
            <a:r>
              <a:rPr lang="en-GB" sz="16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Ist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Floor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CM-1, Office Complex, </a:t>
            </a:r>
            <a:endParaRPr lang="en-GB" sz="16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defRPr/>
            </a:pPr>
            <a:r>
              <a:rPr lang="en-GB" sz="16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Jhandewalan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(Near Videocon Tower)</a:t>
            </a:r>
          </a:p>
          <a:p>
            <a:pPr eaLnBrk="1" fontAlgn="auto" hangingPunct="1">
              <a:defRPr/>
            </a:pP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Delhi-110055</a:t>
            </a:r>
          </a:p>
          <a:p>
            <a:pPr eaLnBrk="1" fontAlgn="auto" hangingPunct="1">
              <a:defRPr/>
            </a:pPr>
            <a:endParaRPr lang="en-GB" sz="16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defRPr/>
            </a:pP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EMAIL: 	anupam@baindia.com</a:t>
            </a:r>
          </a:p>
          <a:p>
            <a:pPr eaLnBrk="1" fontAlgn="auto" hangingPunct="1">
              <a:defRPr/>
            </a:pP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:  011-23682060/ 41540442</a:t>
            </a:r>
          </a:p>
          <a:p>
            <a:pPr eaLnBrk="1" fontAlgn="auto" hangingPunct="1">
              <a:defRPr/>
            </a:pP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MOBILE : </a:t>
            </a:r>
            <a:r>
              <a:rPr lang="en-GB" sz="1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+91-9810170626</a:t>
            </a:r>
            <a:endParaRPr lang="en-GB" sz="16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046163"/>
            <a:ext cx="41497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288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1600200"/>
            <a:ext cx="3352800" cy="381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228600" y="152400"/>
            <a:ext cx="4495800" cy="1066800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4419600" cy="611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</a:rPr>
              <a:t>Delhi’s Pride – A Metro Ride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+mn-cs"/>
              </a:rPr>
              <a:t>Advertise inside the Swank Passenger Cabins</a:t>
            </a:r>
          </a:p>
        </p:txBody>
      </p:sp>
      <p:pic>
        <p:nvPicPr>
          <p:cNvPr id="17415" name="Picture 1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10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3600" y="1752600"/>
            <a:ext cx="2255838" cy="519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cs typeface="+mn-cs"/>
              </a:rPr>
              <a:t>ALL IN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2362200"/>
            <a:ext cx="3175000" cy="2568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</a:t>
            </a:r>
            <a:r>
              <a:rPr lang="en-US" b="1" dirty="0">
                <a:cs typeface="+mn-cs"/>
              </a:rPr>
              <a:t>TIME SAVING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 </a:t>
            </a:r>
            <a:r>
              <a:rPr lang="en-US" b="1" dirty="0">
                <a:cs typeface="+mn-cs"/>
              </a:rPr>
              <a:t>AC COMFORT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 </a:t>
            </a:r>
            <a:r>
              <a:rPr lang="en-US" b="1" dirty="0">
                <a:cs typeface="+mn-cs"/>
              </a:rPr>
              <a:t>SAFE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 </a:t>
            </a:r>
            <a:r>
              <a:rPr lang="en-US" b="1" dirty="0">
                <a:cs typeface="+mn-cs"/>
              </a:rPr>
              <a:t>MODERN AND TRENDY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 </a:t>
            </a:r>
            <a:r>
              <a:rPr lang="en-US" b="1" dirty="0">
                <a:cs typeface="+mn-cs"/>
              </a:rPr>
              <a:t>USER FRIENDLY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</a:t>
            </a:r>
            <a:r>
              <a:rPr lang="en-US" b="1" dirty="0">
                <a:cs typeface="+mn-cs"/>
                <a:sym typeface="Webdings"/>
              </a:rPr>
              <a:t>  </a:t>
            </a:r>
            <a:r>
              <a:rPr lang="en-US" b="1" dirty="0">
                <a:cs typeface="+mn-cs"/>
              </a:rPr>
              <a:t>ECONOMICAL</a:t>
            </a:r>
          </a:p>
        </p:txBody>
      </p:sp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7848600" y="6564313"/>
            <a:ext cx="129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100" b="1" i="0">
                <a:solidFill>
                  <a:srgbClr val="FF0000"/>
                </a:solidFill>
                <a:latin typeface="Arial" pitchFamily="34" charset="0"/>
                <a:hlinkClick r:id="rId4" action="ppaction://hlinksldjump"/>
              </a:rPr>
              <a:t>Back to Index</a:t>
            </a:r>
            <a:endParaRPr lang="en-US" sz="1100" b="1" i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2400" y="1143000"/>
            <a:ext cx="4800600" cy="449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331913"/>
            <a:ext cx="4589463" cy="4125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 </a:t>
            </a:r>
            <a:r>
              <a:rPr lang="en-US" sz="1600" b="1" dirty="0">
                <a:cs typeface="+mn-cs"/>
              </a:rPr>
              <a:t>One of the few Legal Media’s  in Delhi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 </a:t>
            </a:r>
            <a:r>
              <a:rPr lang="en-US" sz="1600" b="1" dirty="0">
                <a:cs typeface="+mn-cs"/>
              </a:rPr>
              <a:t>Reaches consumers on the move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Captured audience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Prominent size - easily noticeable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Clutter free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Impact full environment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Mass appeal - convenient medium for all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Very economical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In underground - no outside view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Higher frequency - higher retention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+mn-cs"/>
                <a:sym typeface="Webdings"/>
              </a:rPr>
              <a:t> </a:t>
            </a:r>
            <a:r>
              <a:rPr lang="en-US" sz="1600" b="1" dirty="0">
                <a:cs typeface="+mn-cs"/>
              </a:rPr>
              <a:t>Excellent support medium (reinforcing)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057400" y="304800"/>
            <a:ext cx="522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WHY TO ADVERTISE IN METRO ?</a:t>
            </a:r>
          </a:p>
        </p:txBody>
      </p:sp>
      <p:pic>
        <p:nvPicPr>
          <p:cNvPr id="18438" name="Picture 7" descr="Parle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358900"/>
            <a:ext cx="33480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Airtel 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352800"/>
            <a:ext cx="3348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etro-map-pha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1676400" y="4572000"/>
            <a:ext cx="5334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09800" y="4495800"/>
            <a:ext cx="7620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78050" y="4926013"/>
            <a:ext cx="46038" cy="46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1905000" y="4724400"/>
            <a:ext cx="46038" cy="460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1905000" y="4611688"/>
            <a:ext cx="722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i="0"/>
              <a:t>Dwarka Sec 8</a:t>
            </a:r>
            <a:endParaRPr lang="en-IN" sz="700" i="0"/>
          </a:p>
        </p:txBody>
      </p:sp>
      <p:sp>
        <p:nvSpPr>
          <p:cNvPr id="19464" name="TextBox 19"/>
          <p:cNvSpPr txBox="1">
            <a:spLocks noChangeArrowheads="1"/>
          </p:cNvSpPr>
          <p:nvPr/>
        </p:nvSpPr>
        <p:spPr bwMode="auto">
          <a:xfrm>
            <a:off x="2190750" y="4868863"/>
            <a:ext cx="771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i="0"/>
              <a:t>Dwarka Sec 21</a:t>
            </a:r>
            <a:endParaRPr lang="en-IN" sz="7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1447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 i="0" dirty="0">
                <a:latin typeface="Arial" pitchFamily="34" charset="0"/>
              </a:rPr>
              <a:t>Covers East , Central, North &amp; North West Delhi with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b="1" i="0" dirty="0">
                <a:solidFill>
                  <a:srgbClr val="C00000"/>
                </a:solidFill>
                <a:latin typeface="Arial" pitchFamily="34" charset="0"/>
              </a:rPr>
              <a:t>Rotem Trains (4 </a:t>
            </a:r>
            <a:r>
              <a:rPr lang="en-US" b="1" i="0" dirty="0" err="1">
                <a:solidFill>
                  <a:srgbClr val="C00000"/>
                </a:solidFill>
                <a:latin typeface="Arial" pitchFamily="34" charset="0"/>
              </a:rPr>
              <a:t>Boggies</a:t>
            </a:r>
            <a:r>
              <a:rPr lang="en-US" b="1" i="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 i="0" dirty="0">
                <a:latin typeface="Arial" pitchFamily="34" charset="0"/>
              </a:rPr>
              <a:t>running across </a:t>
            </a:r>
            <a:r>
              <a:rPr lang="en-US" b="1" u="sng" dirty="0">
                <a:latin typeface="Arial" pitchFamily="34" charset="0"/>
              </a:rPr>
              <a:t>21 stations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b="1" i="0" dirty="0">
              <a:solidFill>
                <a:srgbClr val="CCFF33"/>
              </a:solidFill>
              <a:latin typeface="Arial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5638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500" b="1" i="0">
                <a:solidFill>
                  <a:srgbClr val="FF0000"/>
                </a:solidFill>
                <a:latin typeface="Arial Black" pitchFamily="34" charset="0"/>
              </a:rPr>
              <a:t>LINE – 1 (Red Line)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943600" y="381000"/>
            <a:ext cx="2514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1.   Dilshad Garden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2.   Jhilmil 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3.   Mansarovar Park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4.   Shahdara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5.   Welcome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6.   Seelampur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7.   Shastri Park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8.   Kashmere Gate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9.   Tis Hazari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10.  Pul Bangash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11.  Pratap Nagar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12.  Shastri Nagar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13.  Inder Lok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14.  Kanhiya Nagar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15.  Keshav Puram 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16.  Netaji Subhash Place 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17.  Kohat Enclave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18.  Pitam Pura 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19.  Rohini East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20.  Rohini West </a:t>
            </a:r>
          </a:p>
          <a:p>
            <a:pPr>
              <a:lnSpc>
                <a:spcPct val="12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500" i="0">
                <a:latin typeface="Arial" pitchFamily="34" charset="0"/>
              </a:rPr>
              <a:t>21.  Rithala</a:t>
            </a:r>
          </a:p>
        </p:txBody>
      </p:sp>
      <p:pic>
        <p:nvPicPr>
          <p:cNvPr id="20485" name="Picture 6" descr="Picture1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73450"/>
            <a:ext cx="43434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3732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0">
                <a:solidFill>
                  <a:srgbClr val="FF0000"/>
                </a:solidFill>
                <a:latin typeface="Arial" pitchFamily="34" charset="0"/>
              </a:rPr>
              <a:t>DILSHAD GARDEN TO RITHALA</a:t>
            </a:r>
          </a:p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2400" y="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 i="0">
                <a:solidFill>
                  <a:srgbClr val="C00000"/>
                </a:solidFill>
                <a:latin typeface="Arial" pitchFamily="34" charset="0"/>
              </a:rPr>
              <a:t>PANELS OPPORTUNITY IN ROTEM TRAINS ON </a:t>
            </a:r>
          </a:p>
          <a:p>
            <a:pPr algn="ctr" eaLnBrk="0" hangingPunct="0"/>
            <a:r>
              <a:rPr lang="en-US" b="1" i="0">
                <a:solidFill>
                  <a:srgbClr val="C00000"/>
                </a:solidFill>
                <a:latin typeface="Arial" pitchFamily="34" charset="0"/>
              </a:rPr>
              <a:t>LINE 1 ( Dilshad Garden To Rithala)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429000" y="990600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i="0" u="sng">
                <a:latin typeface="Arial" pitchFamily="34" charset="0"/>
              </a:rPr>
              <a:t>AD Panels on inside walls of Metro Boggies</a:t>
            </a:r>
          </a:p>
          <a:p>
            <a:pPr algn="r"/>
            <a:endParaRPr lang="en-US" sz="1600" b="1" i="0" u="sng">
              <a:latin typeface="Arial" pitchFamily="34" charset="0"/>
            </a:endParaRP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 </a:t>
            </a:r>
            <a:r>
              <a:rPr lang="en-US" sz="1600" b="1" i="0" u="sng">
                <a:solidFill>
                  <a:schemeClr val="accent2"/>
                </a:solidFill>
                <a:latin typeface="Arial" pitchFamily="34" charset="0"/>
              </a:rPr>
              <a:t>NO. OF PANELS in 4 Boggies Train</a:t>
            </a:r>
            <a:r>
              <a:rPr lang="en-US" sz="1600" b="1" i="0">
                <a:solidFill>
                  <a:schemeClr val="accent2"/>
                </a:solidFill>
                <a:latin typeface="Arial" pitchFamily="34" charset="0"/>
              </a:rPr>
              <a:t>: 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54 panels in each train with 4 Boggies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13 Panels each (First &amp; Last boggie)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14 Panels each (Middle boggie) </a:t>
            </a:r>
          </a:p>
          <a:p>
            <a:pPr algn="r"/>
            <a:endParaRPr lang="en-US" sz="1600" b="1" i="0" u="sng">
              <a:solidFill>
                <a:srgbClr val="062329"/>
              </a:solidFill>
              <a:latin typeface="Arial" pitchFamily="34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429000" y="6248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i="0" u="sng">
                <a:latin typeface="Arial" pitchFamily="34" charset="0"/>
              </a:rPr>
              <a:t>Taxes extra as applicable</a:t>
            </a:r>
          </a:p>
        </p:txBody>
      </p:sp>
      <p:graphicFrame>
        <p:nvGraphicFramePr>
          <p:cNvPr id="2259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67751"/>
              </p:ext>
            </p:extLst>
          </p:nvPr>
        </p:nvGraphicFramePr>
        <p:xfrm>
          <a:off x="381000" y="3505200"/>
          <a:ext cx="8534400" cy="2116622"/>
        </p:xfrm>
        <a:graphic>
          <a:graphicData uri="http://schemas.openxmlformats.org/drawingml/2006/table">
            <a:tbl>
              <a:tblPr/>
              <a:tblGrid>
                <a:gridCol w="1806575"/>
                <a:gridCol w="817563"/>
                <a:gridCol w="892175"/>
                <a:gridCol w="873125"/>
                <a:gridCol w="854075"/>
                <a:gridCol w="1092200"/>
                <a:gridCol w="1090612"/>
                <a:gridCol w="1108075"/>
              </a:tblGrid>
              <a:tr h="358400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 DETAIL INSIDE ROTEM DELHI METRO TRAINS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311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 of Panel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Trains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Boggies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Panels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55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55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1566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73" name="Picture 6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7338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6553200" y="17526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8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400" i="0">
              <a:latin typeface="Arial" pitchFamily="34" charset="0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6400800" y="44958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400" b="1" i="0">
                <a:solidFill>
                  <a:srgbClr val="C00000"/>
                </a:solidFill>
                <a:latin typeface="Arial" pitchFamily="34" charset="0"/>
              </a:rPr>
              <a:t>TO VAISHALI </a:t>
            </a:r>
            <a:r>
              <a:rPr lang="en-US" sz="1400" i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1.   Laxmi Nagar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2.   Nirman Vihar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3.   Preet Vihar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4.   Karkarduma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5.   Anand Vihar ISBT 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6.   Kaushambi</a:t>
            </a:r>
          </a:p>
          <a:p>
            <a:pPr marL="342900" indent="-342900"/>
            <a:r>
              <a:rPr lang="en-US" sz="1400" i="0">
                <a:latin typeface="Arial" pitchFamily="34" charset="0"/>
              </a:rPr>
              <a:t>7.   Vaishali</a:t>
            </a:r>
          </a:p>
          <a:p>
            <a:pPr marL="342900" indent="-342900"/>
            <a:endParaRPr lang="en-IN" sz="1400">
              <a:latin typeface="Arial" pitchFamily="34" charset="0"/>
            </a:endParaRPr>
          </a:p>
          <a:p>
            <a:pPr marL="342900" indent="-342900">
              <a:lnSpc>
                <a:spcPts val="18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1400" i="0">
              <a:latin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i="0">
                <a:solidFill>
                  <a:srgbClr val="002060"/>
                </a:solidFill>
                <a:latin typeface="Arial Black" pitchFamily="34" charset="0"/>
              </a:rPr>
              <a:t>LINE – 3 &amp; 4 (Blue Line) </a:t>
            </a:r>
          </a:p>
          <a:p>
            <a:pPr algn="ctr" eaLnBrk="0" hangingPunct="0"/>
            <a:r>
              <a:rPr lang="en-US" sz="2000" i="0">
                <a:solidFill>
                  <a:srgbClr val="002060"/>
                </a:solidFill>
                <a:latin typeface="Arial Black" pitchFamily="34" charset="0"/>
              </a:rPr>
              <a:t>(DWARKA TO NOIDA CITY CENTRE/ VAISHALI) </a:t>
            </a:r>
          </a:p>
        </p:txBody>
      </p:sp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lnSpc>
                <a:spcPct val="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None/>
            </a:pPr>
            <a:endParaRPr lang="en-US" sz="1700" b="1" i="0" dirty="0">
              <a:latin typeface="Arial 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700" b="1" i="0" dirty="0">
                <a:latin typeface="Arial" pitchFamily="34" charset="0"/>
              </a:rPr>
              <a:t>Covers West, Central, Heart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700" b="1" i="0" dirty="0">
                <a:latin typeface="Arial" pitchFamily="34" charset="0"/>
              </a:rPr>
              <a:t>of the City (C.P), East Delhi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700" b="1" i="0" dirty="0">
                <a:latin typeface="Arial" pitchFamily="34" charset="0"/>
              </a:rPr>
              <a:t>&amp; Noida with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</a:rPr>
              <a:t>27 </a:t>
            </a: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Rotem Trains (4 </a:t>
            </a:r>
            <a:r>
              <a:rPr lang="en-US" sz="1700" b="1" i="0" dirty="0" err="1">
                <a:solidFill>
                  <a:srgbClr val="C00000"/>
                </a:solidFill>
                <a:latin typeface="Arial" pitchFamily="34" charset="0"/>
              </a:rPr>
              <a:t>Boggies</a:t>
            </a: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4 Rotem Trains (6 </a:t>
            </a:r>
            <a:r>
              <a:rPr lang="en-US" sz="1700" b="1" i="0" dirty="0" err="1">
                <a:solidFill>
                  <a:srgbClr val="C00000"/>
                </a:solidFill>
                <a:latin typeface="Arial" pitchFamily="34" charset="0"/>
              </a:rPr>
              <a:t>Boggies</a:t>
            </a: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)</a:t>
            </a:r>
            <a:r>
              <a:rPr lang="en-US" sz="1600" b="1" i="0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en-US" sz="1700" b="1" i="0" dirty="0">
              <a:solidFill>
                <a:srgbClr val="C00000"/>
              </a:solidFill>
              <a:latin typeface="Arial" pitchFamily="34" charset="0"/>
            </a:endParaRPr>
          </a:p>
          <a:p>
            <a:pPr marL="365125" indent="-255588" algn="ctr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33 Bombardier Trains (6 </a:t>
            </a:r>
            <a:r>
              <a:rPr lang="en-US" sz="1700" b="1" i="0" dirty="0" err="1">
                <a:solidFill>
                  <a:srgbClr val="C00000"/>
                </a:solidFill>
                <a:latin typeface="Arial" pitchFamily="34" charset="0"/>
              </a:rPr>
              <a:t>Boggies</a:t>
            </a:r>
            <a:r>
              <a:rPr lang="en-US" sz="1700" b="1" i="0" dirty="0">
                <a:solidFill>
                  <a:srgbClr val="C00000"/>
                </a:solidFill>
                <a:latin typeface="Arial" pitchFamily="34" charset="0"/>
              </a:rPr>
              <a:t>) </a:t>
            </a:r>
            <a:r>
              <a:rPr lang="en-US" sz="1700" b="1" i="0" dirty="0">
                <a:latin typeface="Arial" pitchFamily="34" charset="0"/>
              </a:rPr>
              <a:t>running across 51</a:t>
            </a:r>
            <a:r>
              <a:rPr lang="en-US" sz="1700" b="1" u="sng" dirty="0">
                <a:latin typeface="Arial" pitchFamily="34" charset="0"/>
              </a:rPr>
              <a:t> stations</a:t>
            </a:r>
          </a:p>
          <a:p>
            <a:pPr marL="365125" indent="-255588" algn="ctr"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1700" i="0" dirty="0">
              <a:solidFill>
                <a:srgbClr val="33CCFF"/>
              </a:solidFill>
              <a:latin typeface="Arial" pitchFamily="34" charset="0"/>
            </a:endParaRPr>
          </a:p>
        </p:txBody>
      </p:sp>
      <p:pic>
        <p:nvPicPr>
          <p:cNvPr id="24582" name="Picture 6" descr="Picture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3133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343400" y="147638"/>
            <a:ext cx="195262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1.   Dwarka Sec-21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2.   Dwarka Sec-08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3.   Dwarka Sec-09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4.   Dwarka Sec-10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5.   Dwarka Sec-11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6.   Dwarka Sec-12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7.   Dwarka Sec-13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8.   Dwarka Sec-14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9.   Dwarka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10. Dwarka More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11. Nawada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12. Uttam Nagar West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13. Uttam Nagar East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14. Janakpuri West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15. Janakpuri East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16. Tilak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17. Subhash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18. Tagore Garden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19. Rajouri Garden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20. Ramesh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21. Moti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22. Kirti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23. Shadipur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24. Patel Nagar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25. Rajendra Place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26. Karol Bagh</a:t>
            </a:r>
          </a:p>
          <a:p>
            <a:pPr>
              <a:lnSpc>
                <a:spcPts val="1900"/>
              </a:lnSpc>
            </a:pPr>
            <a:r>
              <a:rPr lang="en-US" sz="1300" i="0">
                <a:latin typeface="Arial" pitchFamily="34" charset="0"/>
              </a:rPr>
              <a:t>27. Jhandewalan</a:t>
            </a:r>
          </a:p>
          <a:p>
            <a:pPr>
              <a:lnSpc>
                <a:spcPts val="1900"/>
              </a:lnSpc>
            </a:pPr>
            <a:endParaRPr lang="en-US" sz="1300" i="0">
              <a:latin typeface="Arial" pitchFamily="34" charset="0"/>
            </a:endParaRPr>
          </a:p>
          <a:p>
            <a:pPr>
              <a:lnSpc>
                <a:spcPts val="1900"/>
              </a:lnSpc>
            </a:pPr>
            <a:endParaRPr lang="en-US" sz="1300" i="0">
              <a:latin typeface="Arial" pitchFamily="34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400800" y="147638"/>
            <a:ext cx="2667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28. R.K. Ashram Marg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29. Rajiv Chowk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30. Barakhamba Road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31. Mandi House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32. Pragati Maidan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33. Indraprastha</a:t>
            </a:r>
          </a:p>
          <a:p>
            <a:pPr>
              <a:lnSpc>
                <a:spcPts val="1900"/>
              </a:lnSpc>
            </a:pPr>
            <a:r>
              <a:rPr lang="en-US" sz="1400" i="0">
                <a:latin typeface="Arial" pitchFamily="34" charset="0"/>
              </a:rPr>
              <a:t>34. Yamuna Bank</a:t>
            </a:r>
            <a:endParaRPr lang="en-US" sz="1400" b="1" i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b="1" i="0">
                <a:solidFill>
                  <a:srgbClr val="C00000"/>
                </a:solidFill>
                <a:latin typeface="Arial" pitchFamily="34" charset="0"/>
              </a:rPr>
              <a:t>TO NOIDA CITY CENTRE </a:t>
            </a:r>
            <a:r>
              <a:rPr lang="en-US" sz="1400" i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1.   Akshardam Temple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2.   Mayur Vihar – I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3.   Mayur Vihar Ext.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4.   New Ashok Nagar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5.   Noida Sec-15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6.   Noida Sec-16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7.   Noida Sec-18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8.   Botanical Garden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9.   Golf Course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400" i="0">
                <a:latin typeface="Arial" pitchFamily="34" charset="0"/>
              </a:rPr>
              <a:t>10. Noida City Centre (Sec 32)</a:t>
            </a:r>
          </a:p>
          <a:p>
            <a:pPr>
              <a:lnSpc>
                <a:spcPts val="19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I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524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 i="0">
                <a:solidFill>
                  <a:srgbClr val="C00000"/>
                </a:solidFill>
                <a:latin typeface="Arial" pitchFamily="34" charset="0"/>
              </a:rPr>
              <a:t>PANELS OPPORTUNITY IN ROTEM TRAINS ON </a:t>
            </a:r>
          </a:p>
          <a:p>
            <a:pPr algn="ctr" eaLnBrk="0" hangingPunct="0"/>
            <a:r>
              <a:rPr lang="en-US" sz="2200" b="1" i="0">
                <a:solidFill>
                  <a:srgbClr val="C00000"/>
                </a:solidFill>
                <a:latin typeface="Arial" pitchFamily="34" charset="0"/>
              </a:rPr>
              <a:t>LINE 3 &amp; 4 ( Dwarka To Noida City Centre/ Vaishali)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581400" y="838200"/>
            <a:ext cx="5410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i="0" u="sng">
                <a:latin typeface="Arial" pitchFamily="34" charset="0"/>
              </a:rPr>
              <a:t>AD Panels on inside walls of Metro Boggies</a:t>
            </a:r>
          </a:p>
          <a:p>
            <a:pPr algn="r"/>
            <a:endParaRPr lang="en-US" sz="1600" b="1" i="0" u="sng">
              <a:latin typeface="Arial" pitchFamily="34" charset="0"/>
            </a:endParaRP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 </a:t>
            </a:r>
            <a:r>
              <a:rPr lang="en-US" sz="1600" b="1" i="0" u="sng">
                <a:solidFill>
                  <a:srgbClr val="062329"/>
                </a:solidFill>
                <a:latin typeface="Arial" pitchFamily="34" charset="0"/>
              </a:rPr>
              <a:t>NO. OF PANELS</a:t>
            </a:r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: 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54 panels in each train with 4 boggies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13 Panels each (First &amp; Last boggie)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14 Panels each (Middle boggies) </a:t>
            </a:r>
          </a:p>
          <a:p>
            <a:pPr algn="r"/>
            <a:endParaRPr lang="en-US" sz="1600" b="1" i="0" u="sng">
              <a:solidFill>
                <a:srgbClr val="062329"/>
              </a:solidFill>
              <a:latin typeface="Arial" pitchFamily="34" charset="0"/>
            </a:endParaRP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82 panels in each train with 6 boggies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13 Panels each (First &amp; Last boggie)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4 boggies with 14 Panels each (Middle boggies) </a:t>
            </a:r>
          </a:p>
          <a:p>
            <a:pPr algn="r"/>
            <a:endParaRPr lang="en-US" sz="1600" b="1" i="0" u="sng">
              <a:solidFill>
                <a:srgbClr val="062329"/>
              </a:solidFill>
              <a:latin typeface="Arial" pitchFamily="34" charset="0"/>
            </a:endParaRPr>
          </a:p>
          <a:p>
            <a:pPr algn="r"/>
            <a:r>
              <a:rPr lang="en-US" sz="1600" b="1" i="0" u="sng">
                <a:solidFill>
                  <a:srgbClr val="062329"/>
                </a:solidFill>
                <a:latin typeface="Arial" pitchFamily="34" charset="0"/>
              </a:rPr>
              <a:t>SIZE</a:t>
            </a:r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: 514mm(width) x 204mm(height)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(Not back-lit but sufficiently bright interiors)</a:t>
            </a:r>
          </a:p>
        </p:txBody>
      </p:sp>
      <p:graphicFrame>
        <p:nvGraphicFramePr>
          <p:cNvPr id="3077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15460"/>
              </p:ext>
            </p:extLst>
          </p:nvPr>
        </p:nvGraphicFramePr>
        <p:xfrm>
          <a:off x="457200" y="4114800"/>
          <a:ext cx="8382000" cy="2121853"/>
        </p:xfrm>
        <a:graphic>
          <a:graphicData uri="http://schemas.openxmlformats.org/drawingml/2006/table">
            <a:tbl>
              <a:tblPr/>
              <a:tblGrid>
                <a:gridCol w="1773238"/>
                <a:gridCol w="803275"/>
                <a:gridCol w="876300"/>
                <a:gridCol w="858837"/>
                <a:gridCol w="858838"/>
                <a:gridCol w="1052512"/>
                <a:gridCol w="1141413"/>
                <a:gridCol w="1017587"/>
              </a:tblGrid>
              <a:tr h="28733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PANELS DETAIL INSIDE ROTEM DELHI METRO TRAINS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 of Panel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Trains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Boggies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Panels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1458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514mm x 204mm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1786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78" name="Picture 5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3800"/>
            <a:ext cx="3733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4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 i="0">
                <a:solidFill>
                  <a:srgbClr val="C00000"/>
                </a:solidFill>
                <a:latin typeface="Arial" pitchFamily="34" charset="0"/>
              </a:rPr>
              <a:t>HANDLE BAR OPPORTUNITY IN ROTEM TRAINS ON </a:t>
            </a:r>
          </a:p>
          <a:p>
            <a:pPr algn="ctr" eaLnBrk="0" hangingPunct="0"/>
            <a:r>
              <a:rPr lang="en-US" sz="2200" b="1" i="0">
                <a:solidFill>
                  <a:srgbClr val="C00000"/>
                </a:solidFill>
                <a:latin typeface="Arial" pitchFamily="34" charset="0"/>
              </a:rPr>
              <a:t>LINE 3 &amp; 4 ( Dwarka To Noida City Centre/ Vaishali)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286000" y="838200"/>
            <a:ext cx="6705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500" b="1" i="0" u="sng">
                <a:latin typeface="Arial" pitchFamily="34" charset="0"/>
              </a:rPr>
              <a:t>Triangle Shaped Box fixed with the Handle Bar inside Metro Trains</a:t>
            </a:r>
          </a:p>
          <a:p>
            <a:pPr algn="r"/>
            <a:r>
              <a:rPr lang="en-US" sz="1500" b="1" i="0" u="sng">
                <a:solidFill>
                  <a:srgbClr val="062329"/>
                </a:solidFill>
                <a:latin typeface="Arial" pitchFamily="34" charset="0"/>
              </a:rPr>
              <a:t>SIZE</a:t>
            </a:r>
            <a:r>
              <a:rPr lang="en-US" sz="1500" b="1" i="0">
                <a:solidFill>
                  <a:srgbClr val="062329"/>
                </a:solidFill>
                <a:latin typeface="Arial" pitchFamily="34" charset="0"/>
              </a:rPr>
              <a:t>: 111mm(width) x 56mm(height) x 3 Sides</a:t>
            </a:r>
          </a:p>
          <a:p>
            <a:pPr algn="r"/>
            <a:endParaRPr lang="en-US" sz="1500" b="1" i="0" u="sng">
              <a:solidFill>
                <a:schemeClr val="accent2"/>
              </a:solidFill>
              <a:latin typeface="Arial" pitchFamily="34" charset="0"/>
            </a:endParaRPr>
          </a:p>
          <a:p>
            <a:pPr algn="r"/>
            <a:r>
              <a:rPr lang="en-US" sz="1600" b="1" i="0" u="sng">
                <a:solidFill>
                  <a:schemeClr val="accent2"/>
                </a:solidFill>
                <a:latin typeface="Arial" pitchFamily="34" charset="0"/>
              </a:rPr>
              <a:t>Detail of HANDLE BAR in 4 Boggies Train</a:t>
            </a:r>
            <a:r>
              <a:rPr lang="en-US" sz="1600" b="1" i="0">
                <a:solidFill>
                  <a:schemeClr val="accent2"/>
                </a:solidFill>
                <a:latin typeface="Arial" pitchFamily="34" charset="0"/>
              </a:rPr>
              <a:t>: 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Total Handle Bar to be used for branding: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  86 Handle Bars (Every Alternative Handle Bars)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21 Handle Bars each (First &amp; Last boggie)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22 Handle Bars each (Middle boggies</a:t>
            </a:r>
            <a:r>
              <a:rPr lang="en-US" sz="1600" b="1" i="0">
                <a:solidFill>
                  <a:srgbClr val="062329"/>
                </a:solidFill>
              </a:rPr>
              <a:t>)</a:t>
            </a:r>
          </a:p>
          <a:p>
            <a:pPr algn="r"/>
            <a:endParaRPr lang="en-US" sz="1600" b="1" i="0">
              <a:solidFill>
                <a:srgbClr val="062329"/>
              </a:solidFill>
            </a:endParaRPr>
          </a:p>
          <a:p>
            <a:pPr algn="r"/>
            <a:r>
              <a:rPr lang="en-US" sz="1600" b="1" i="0" u="sng">
                <a:solidFill>
                  <a:schemeClr val="accent2"/>
                </a:solidFill>
                <a:latin typeface="Arial" pitchFamily="34" charset="0"/>
              </a:rPr>
              <a:t>Detail of HANDLE BAR in 6 Boggies Train</a:t>
            </a:r>
            <a:r>
              <a:rPr lang="en-US" sz="1600" b="1" i="0">
                <a:solidFill>
                  <a:schemeClr val="accent2"/>
                </a:solidFill>
                <a:latin typeface="Arial" pitchFamily="34" charset="0"/>
              </a:rPr>
              <a:t>: 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Total Handle Bar to be used for branding: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  130 Handle Bars (Every Alternative Handle Bars)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2 Boggies with 21 Handle Bars each (First &amp; Last boggie)</a:t>
            </a:r>
          </a:p>
          <a:p>
            <a:pPr algn="r"/>
            <a:r>
              <a:rPr lang="en-US" sz="1600" b="1" i="0">
                <a:solidFill>
                  <a:srgbClr val="062329"/>
                </a:solidFill>
                <a:latin typeface="Arial" pitchFamily="34" charset="0"/>
              </a:rPr>
              <a:t>4 Boggies with 22 Handle Bars each (Middle boggies</a:t>
            </a:r>
            <a:r>
              <a:rPr lang="en-US" sz="1600" b="1" i="0">
                <a:solidFill>
                  <a:srgbClr val="062329"/>
                </a:solidFill>
              </a:rPr>
              <a:t>)</a:t>
            </a:r>
          </a:p>
          <a:p>
            <a:pPr algn="r"/>
            <a:endParaRPr lang="en-US" sz="1600" b="1" i="0">
              <a:solidFill>
                <a:srgbClr val="062329"/>
              </a:solidFill>
            </a:endParaRPr>
          </a:p>
          <a:p>
            <a:pPr algn="r"/>
            <a:endParaRPr lang="en-US" sz="1600" b="1" i="0">
              <a:solidFill>
                <a:srgbClr val="062329"/>
              </a:solidFill>
              <a:latin typeface="Arial" pitchFamily="34" charset="0"/>
            </a:endParaRPr>
          </a:p>
        </p:txBody>
      </p:sp>
      <p:graphicFrame>
        <p:nvGraphicFramePr>
          <p:cNvPr id="80268" name="Group 3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14039"/>
              </p:ext>
            </p:extLst>
          </p:nvPr>
        </p:nvGraphicFramePr>
        <p:xfrm>
          <a:off x="304800" y="4419600"/>
          <a:ext cx="8458201" cy="1767840"/>
        </p:xfrm>
        <a:graphic>
          <a:graphicData uri="http://schemas.openxmlformats.org/drawingml/2006/table">
            <a:tbl>
              <a:tblPr/>
              <a:tblGrid>
                <a:gridCol w="2057401"/>
                <a:gridCol w="762000"/>
                <a:gridCol w="914400"/>
                <a:gridCol w="955675"/>
                <a:gridCol w="1406525"/>
                <a:gridCol w="1143000"/>
                <a:gridCol w="1219200"/>
              </a:tblGrid>
              <a:tr h="262758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 BARS DETAIL INSIDE ROTEM DELHI METRO TRAINS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5179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Trains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Boggies Per Train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Boggies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Handle Bar Per Boggie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4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21/22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4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111mm x 56mm x 3 Sides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21/22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4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97" name="Picture 37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2097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7_Ape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8095</TotalTime>
  <Words>1494</Words>
  <Application>Microsoft Office PowerPoint</Application>
  <PresentationFormat>On-screen Show (4:3)</PresentationFormat>
  <Paragraphs>353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7_Apex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</dc:creator>
  <cp:lastModifiedBy>ba</cp:lastModifiedBy>
  <cp:revision>1842</cp:revision>
  <dcterms:created xsi:type="dcterms:W3CDTF">2003-06-23T10:39:30Z</dcterms:created>
  <dcterms:modified xsi:type="dcterms:W3CDTF">2014-04-19T07:14:47Z</dcterms:modified>
</cp:coreProperties>
</file>